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73" r:id="rId3"/>
    <p:sldId id="366" r:id="rId4"/>
    <p:sldId id="280" r:id="rId5"/>
    <p:sldId id="344" r:id="rId6"/>
    <p:sldId id="359" r:id="rId7"/>
    <p:sldId id="360" r:id="rId8"/>
    <p:sldId id="369" r:id="rId9"/>
    <p:sldId id="372" r:id="rId10"/>
    <p:sldId id="373" r:id="rId11"/>
    <p:sldId id="362" r:id="rId12"/>
    <p:sldId id="284" r:id="rId13"/>
    <p:sldId id="281" r:id="rId14"/>
    <p:sldId id="282" r:id="rId15"/>
    <p:sldId id="285" r:id="rId16"/>
    <p:sldId id="365" r:id="rId17"/>
    <p:sldId id="304" r:id="rId18"/>
    <p:sldId id="367" r:id="rId19"/>
    <p:sldId id="376" r:id="rId20"/>
    <p:sldId id="361" r:id="rId21"/>
    <p:sldId id="377" r:id="rId22"/>
    <p:sldId id="363" r:id="rId23"/>
    <p:sldId id="364" r:id="rId24"/>
    <p:sldId id="374" r:id="rId25"/>
    <p:sldId id="375" r:id="rId26"/>
    <p:sldId id="294" r:id="rId27"/>
    <p:sldId id="350" r:id="rId28"/>
    <p:sldId id="351" r:id="rId29"/>
    <p:sldId id="354" r:id="rId30"/>
    <p:sldId id="378" r:id="rId31"/>
    <p:sldId id="356" r:id="rId32"/>
    <p:sldId id="358" r:id="rId33"/>
    <p:sldId id="35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9885" autoAdjust="0"/>
    <p:restoredTop sz="89143" autoAdjust="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6413F-C7D0-4C17-8DFF-4DB2FAA787B5}" type="datetimeFigureOut">
              <a:rPr lang="en-US" smtClean="0"/>
              <a:pPr/>
              <a:t>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F4CB1-5504-4D42-9CD1-6085D72E67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E128F-8474-4F8E-8514-EA9FD620FE6B}" type="datetimeFigureOut">
              <a:rPr lang="en-GB" smtClean="0"/>
              <a:pPr/>
              <a:t>21/01/2014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F941A-48BB-45EF-80A5-7A1ECB2149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smtClean="0"/>
              <a:t>Bmp - bitmap</a:t>
            </a:r>
          </a:p>
          <a:p>
            <a:r>
              <a:rPr lang="en-GB" smtClean="0"/>
              <a:t>Gif – graphic interchange format</a:t>
            </a:r>
          </a:p>
          <a:p>
            <a:r>
              <a:rPr lang="en-GB" smtClean="0"/>
              <a:t>Jpg/Jpeg – joint photographic experts group</a:t>
            </a:r>
          </a:p>
          <a:p>
            <a:r>
              <a:rPr lang="en-GB" smtClean="0"/>
              <a:t>Png – portable network graphics</a:t>
            </a:r>
          </a:p>
          <a:p>
            <a:r>
              <a:rPr lang="en-GB" smtClean="0"/>
              <a:t>Ico - icon</a:t>
            </a:r>
          </a:p>
          <a:p>
            <a:r>
              <a:rPr lang="en-GB" smtClean="0"/>
              <a:t>Emf – enhanced metafile format</a:t>
            </a:r>
          </a:p>
          <a:p>
            <a:r>
              <a:rPr lang="en-GB" smtClean="0"/>
              <a:t>Wmf – windows metafile format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35FD2-1F02-4744-9C36-5709589C0810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9E88F-9B89-4EB0-A767-CB72386549DE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C9AED-98E8-4396-A6E9-C166EE8EB998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758A5-AA61-4147-B26A-5804B0D554B6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577AF-B7BB-4698-A311-CFD0B88C62AA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A8A61-74A1-4EE6-B020-A133A9357E6A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784E3-8D19-4F7E-93A8-CA6A5FEA13E9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9B59-AA6B-4300-B2FF-AC0B40D827AA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42F2E-1FB8-4350-A5AF-CDD88346F3BF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46CE3-46AB-4C9A-9AED-28887E093B65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C40C7-0B5C-4C1E-B625-3938A9912B64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A5123-0629-45B5-922D-FBB557CC7F04}" type="datetime1">
              <a:rPr lang="en-GB" smtClean="0"/>
              <a:pPr/>
              <a:t>21/01/2014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EC966-2FA9-4CC1-82AF-4BA13C720D95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000" b="1" dirty="0" smtClean="0"/>
              <a:t>FUNDAMENTALS OF COMPUTING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3200" b="1" dirty="0" smtClean="0"/>
              <a:t>INTRODUCTION TO PROGRAMMING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Session 13</a:t>
            </a:r>
          </a:p>
          <a:p>
            <a:r>
              <a:rPr lang="en-GB" dirty="0" smtClean="0"/>
              <a:t>Improving </a:t>
            </a:r>
            <a:r>
              <a:rPr lang="en-GB" smtClean="0"/>
              <a:t>Windows Forms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project </a:t>
            </a:r>
            <a:r>
              <a:rPr lang="en-GB" b="1" dirty="0" smtClean="0"/>
              <a:t>Resources </a:t>
            </a:r>
            <a:r>
              <a:rPr lang="en-GB" dirty="0" smtClean="0"/>
              <a:t>folder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340769"/>
            <a:ext cx="5122912" cy="3024335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Images are stored in the Resources folder of the project</a:t>
            </a:r>
          </a:p>
          <a:p>
            <a:pPr>
              <a:lnSpc>
                <a:spcPct val="80000"/>
              </a:lnSpc>
            </a:pPr>
            <a:r>
              <a:rPr lang="en-GB" dirty="0" smtClean="0"/>
              <a:t>To assign an image to the picture box at run time, you must give the full source name of the image:</a:t>
            </a:r>
          </a:p>
          <a:p>
            <a:pPr>
              <a:buNone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4509120"/>
            <a:ext cx="842493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GB" sz="3200" dirty="0" smtClean="0"/>
              <a:t>Example: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endParaRPr lang="en-GB" b="1" noProof="1" smtClean="0">
              <a:latin typeface="Courier New" pitchFamily="49" charset="0"/>
            </a:endParaRPr>
          </a:p>
          <a:p>
            <a:r>
              <a:rPr lang="en-GB" sz="2000" smtClean="0">
                <a:latin typeface="Consolas" pitchFamily="49" charset="0"/>
                <a:cs typeface="Consolas" pitchFamily="49" charset="0"/>
              </a:rPr>
              <a:t>picSelection.Image = </a:t>
            </a:r>
          </a:p>
          <a:p>
            <a:r>
              <a:rPr lang="en-GB" sz="2000" smtClean="0">
                <a:latin typeface="Consolas" pitchFamily="49" charset="0"/>
                <a:cs typeface="Consolas" pitchFamily="49" charset="0"/>
              </a:rPr>
              <a:t>        global::JuiceBar.Properties.Resources.smoothies;</a:t>
            </a:r>
          </a:p>
          <a:p>
            <a:endParaRPr lang="en-GB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196752"/>
            <a:ext cx="2664296" cy="392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en-GB" smtClean="0"/>
              <a:t>Setting the Tab Order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539552" y="1124744"/>
            <a:ext cx="8424936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GB" sz="2800" smtClean="0"/>
              <a:t>When the Tab key is pressed, control moves to the next control in order, as defined by its </a:t>
            </a:r>
            <a:r>
              <a:rPr lang="en-GB" sz="2800" b="1" smtClean="0"/>
              <a:t>TabIndex </a:t>
            </a:r>
            <a:r>
              <a:rPr lang="en-GB" sz="2800" smtClean="0"/>
              <a:t>property.  </a:t>
            </a:r>
            <a:endParaRPr lang="en-GB" sz="28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156176" y="2420888"/>
            <a:ext cx="2448272" cy="336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2400" smtClean="0"/>
              <a:t>Use the </a:t>
            </a:r>
            <a:r>
              <a:rPr lang="en-GB" sz="2400" smtClean="0">
                <a:solidFill>
                  <a:srgbClr val="C00000"/>
                </a:solidFill>
              </a:rPr>
              <a:t>TabOrder </a:t>
            </a:r>
            <a:r>
              <a:rPr lang="en-GB" sz="2400" smtClean="0"/>
              <a:t>option from the menu  to set all TabIndexes at the same time. </a:t>
            </a:r>
          </a:p>
          <a:p>
            <a:pPr>
              <a:lnSpc>
                <a:spcPct val="90000"/>
              </a:lnSpc>
            </a:pPr>
            <a:endParaRPr lang="en-GB" sz="2400" smtClean="0"/>
          </a:p>
          <a:p>
            <a:pPr>
              <a:lnSpc>
                <a:spcPct val="90000"/>
              </a:lnSpc>
            </a:pPr>
            <a:r>
              <a:rPr lang="en-GB" sz="2400" smtClean="0"/>
              <a:t>Press</a:t>
            </a:r>
            <a:r>
              <a:rPr lang="en-GB" sz="2400" dirty="0" smtClean="0"/>
              <a:t>: </a:t>
            </a:r>
            <a:r>
              <a:rPr lang="en-GB" sz="2400" dirty="0" smtClean="0">
                <a:solidFill>
                  <a:srgbClr val="990000"/>
                </a:solidFill>
              </a:rPr>
              <a:t>Escape</a:t>
            </a:r>
            <a:r>
              <a:rPr lang="en-GB" sz="2400" dirty="0" smtClean="0"/>
              <a:t> </a:t>
            </a:r>
          </a:p>
          <a:p>
            <a:pPr>
              <a:lnSpc>
                <a:spcPct val="90000"/>
              </a:lnSpc>
            </a:pPr>
            <a:r>
              <a:rPr lang="en-GB" sz="2400" dirty="0" smtClean="0"/>
              <a:t>to switch off Tab Order view.</a:t>
            </a:r>
          </a:p>
          <a:p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88840"/>
            <a:ext cx="5112568" cy="423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000" smtClean="0"/>
              <a:t>Setting the form’s location on the screen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475163" cy="4525963"/>
          </a:xfrm>
        </p:spPr>
        <p:txBody>
          <a:bodyPr/>
          <a:lstStyle/>
          <a:p>
            <a:r>
              <a:rPr lang="en-GB" sz="2800" dirty="0" smtClean="0"/>
              <a:t>You can set the form’s </a:t>
            </a:r>
            <a:r>
              <a:rPr lang="en-GB" sz="2800" dirty="0" smtClean="0">
                <a:solidFill>
                  <a:srgbClr val="990000"/>
                </a:solidFill>
              </a:rPr>
              <a:t>starting</a:t>
            </a:r>
            <a:r>
              <a:rPr lang="en-GB" sz="2800" dirty="0" smtClean="0"/>
              <a:t> location by setting the </a:t>
            </a:r>
            <a:r>
              <a:rPr lang="en-GB" sz="2800" b="1" dirty="0" err="1" smtClean="0"/>
              <a:t>StartPosition</a:t>
            </a:r>
            <a:r>
              <a:rPr lang="en-GB" sz="2800" b="1" dirty="0" smtClean="0"/>
              <a:t> property</a:t>
            </a:r>
            <a:r>
              <a:rPr lang="en-GB" sz="2800" dirty="0" smtClean="0"/>
              <a:t> of the form.</a:t>
            </a:r>
          </a:p>
          <a:p>
            <a:r>
              <a:rPr lang="en-GB" sz="2800" dirty="0" smtClean="0"/>
              <a:t>You can also decide how the form should be displayed when the project runs by setting the </a:t>
            </a:r>
            <a:r>
              <a:rPr lang="en-GB" sz="2800" b="1" dirty="0" err="1" smtClean="0"/>
              <a:t>WindowState</a:t>
            </a:r>
            <a:r>
              <a:rPr lang="en-GB" sz="2800" b="1" dirty="0" smtClean="0"/>
              <a:t> property.</a:t>
            </a:r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773238"/>
            <a:ext cx="3657600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3789363"/>
            <a:ext cx="36718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Line 6"/>
          <p:cNvSpPr>
            <a:spLocks noChangeShapeType="1"/>
          </p:cNvSpPr>
          <p:nvPr/>
        </p:nvSpPr>
        <p:spPr bwMode="auto">
          <a:xfrm flipV="1">
            <a:off x="4932363" y="4797425"/>
            <a:ext cx="23764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>
            <a:off x="2916238" y="2924175"/>
            <a:ext cx="3600450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20378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Keyboard access keys</a:t>
            </a: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>
          <a:xfrm>
            <a:off x="395288" y="980729"/>
            <a:ext cx="8353425" cy="504056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GB" smtClean="0"/>
              <a:t>Make </a:t>
            </a:r>
            <a:r>
              <a:rPr lang="en-GB" dirty="0" smtClean="0"/>
              <a:t>your project respond to the keyboard by defining </a:t>
            </a:r>
            <a:r>
              <a:rPr lang="en-GB" b="1" dirty="0" smtClean="0"/>
              <a:t>access keys</a:t>
            </a:r>
            <a:endParaRPr lang="en-GB" dirty="0" smtClean="0"/>
          </a:p>
          <a:p>
            <a:pPr lvl="1">
              <a:lnSpc>
                <a:spcPct val="80000"/>
              </a:lnSpc>
            </a:pPr>
            <a:r>
              <a:rPr lang="en-GB" sz="2400" dirty="0" smtClean="0"/>
              <a:t>E.g. </a:t>
            </a:r>
            <a:r>
              <a:rPr lang="en-GB" sz="2400" dirty="0" smtClean="0">
                <a:solidFill>
                  <a:srgbClr val="990000"/>
                </a:solidFill>
              </a:rPr>
              <a:t>Alt + a</a:t>
            </a:r>
            <a:r>
              <a:rPr lang="en-GB" sz="2400" dirty="0" smtClean="0"/>
              <a:t> = clicking the Add To Order button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You create an access key with the Text property 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Type an </a:t>
            </a:r>
            <a:r>
              <a:rPr lang="en-GB" sz="2400" dirty="0" smtClean="0">
                <a:solidFill>
                  <a:srgbClr val="FF0000"/>
                </a:solidFill>
              </a:rPr>
              <a:t>ampersand(&amp;)</a:t>
            </a:r>
            <a:r>
              <a:rPr lang="en-GB" sz="2400" dirty="0" smtClean="0"/>
              <a:t> in front of the character you want for the access key. The character will appear underlined.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>
              <a:lnSpc>
                <a:spcPct val="80000"/>
              </a:lnSpc>
            </a:pPr>
            <a:endParaRPr lang="en-GB" sz="2400" dirty="0" smtClean="0"/>
          </a:p>
          <a:p>
            <a:pPr>
              <a:lnSpc>
                <a:spcPct val="80000"/>
              </a:lnSpc>
            </a:pPr>
            <a:endParaRPr lang="en-GB" sz="2800" smtClean="0"/>
          </a:p>
          <a:p>
            <a:pPr>
              <a:lnSpc>
                <a:spcPct val="80000"/>
              </a:lnSpc>
            </a:pPr>
            <a:endParaRPr lang="en-GB" sz="1000" smtClean="0"/>
          </a:p>
          <a:p>
            <a:pPr>
              <a:lnSpc>
                <a:spcPct val="80000"/>
              </a:lnSpc>
            </a:pPr>
            <a:r>
              <a:rPr lang="en-GB" sz="2800" smtClean="0"/>
              <a:t>Access </a:t>
            </a:r>
            <a:r>
              <a:rPr lang="en-GB" sz="2800" dirty="0" smtClean="0"/>
              <a:t>keys can be set for buttons, radio buttons, check boxes and labels when you define their Text properties.</a:t>
            </a:r>
          </a:p>
          <a:p>
            <a:pPr>
              <a:lnSpc>
                <a:spcPct val="80000"/>
              </a:lnSpc>
            </a:pPr>
            <a:r>
              <a:rPr lang="en-GB" sz="2800" dirty="0" smtClean="0"/>
              <a:t>Use Windows </a:t>
            </a:r>
            <a:r>
              <a:rPr lang="en-GB" sz="2800" dirty="0" smtClean="0">
                <a:solidFill>
                  <a:schemeClr val="accent1"/>
                </a:solidFill>
              </a:rPr>
              <a:t>standard keys</a:t>
            </a:r>
            <a:r>
              <a:rPr lang="en-GB" sz="2800" dirty="0" smtClean="0"/>
              <a:t> where possible and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en-GB" sz="2800" dirty="0" smtClean="0"/>
              <a:t>	don’t give two controls the same access key</a:t>
            </a:r>
            <a:endParaRPr lang="en-GB" sz="2400" dirty="0" smtClean="0"/>
          </a:p>
          <a:p>
            <a:pPr lvl="1">
              <a:lnSpc>
                <a:spcPct val="80000"/>
              </a:lnSpc>
            </a:pPr>
            <a:endParaRPr lang="en-GB" sz="2000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284984"/>
            <a:ext cx="6952798" cy="737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Setting Accept and Cancel buttons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>
          <a:xfrm>
            <a:off x="468313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GB" sz="2800" dirty="0" smtClean="0"/>
              <a:t>You can associate the </a:t>
            </a:r>
            <a:r>
              <a:rPr lang="en-GB" sz="2800" dirty="0" smtClean="0">
                <a:solidFill>
                  <a:schemeClr val="hlink"/>
                </a:solidFill>
              </a:rPr>
              <a:t>Enter</a:t>
            </a:r>
            <a:r>
              <a:rPr lang="en-GB" sz="2800" dirty="0" smtClean="0"/>
              <a:t> and </a:t>
            </a:r>
            <a:r>
              <a:rPr lang="en-GB" sz="2800" dirty="0" smtClean="0">
                <a:solidFill>
                  <a:schemeClr val="hlink"/>
                </a:solidFill>
              </a:rPr>
              <a:t>Escape</a:t>
            </a:r>
            <a:r>
              <a:rPr lang="en-GB" sz="2800" dirty="0" smtClean="0"/>
              <a:t> keys with two of the buttons on your form</a:t>
            </a:r>
          </a:p>
          <a:p>
            <a:pPr>
              <a:lnSpc>
                <a:spcPct val="90000"/>
              </a:lnSpc>
            </a:pPr>
            <a:r>
              <a:rPr lang="en-GB" sz="2800" dirty="0" smtClean="0"/>
              <a:t>Set the FORM’S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GB" sz="2800" b="1" dirty="0" smtClean="0"/>
              <a:t>	</a:t>
            </a:r>
            <a:r>
              <a:rPr lang="en-GB" sz="2800" b="1" dirty="0" err="1" smtClean="0"/>
              <a:t>AcceptButton</a:t>
            </a:r>
            <a:r>
              <a:rPr lang="en-GB" sz="2800" b="1" dirty="0" smtClean="0"/>
              <a:t> property</a:t>
            </a:r>
            <a:r>
              <a:rPr lang="en-GB" sz="2800" dirty="0" smtClean="0"/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GB" sz="2800" dirty="0" smtClean="0"/>
              <a:t>	to the required button name.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Set the FORM’S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GB" sz="2800" b="1" dirty="0" smtClean="0"/>
              <a:t>	</a:t>
            </a:r>
            <a:r>
              <a:rPr lang="en-GB" sz="2800" b="1" dirty="0" err="1" smtClean="0"/>
              <a:t>CancelButton</a:t>
            </a:r>
            <a:r>
              <a:rPr lang="en-GB" sz="2800" b="1" dirty="0" smtClean="0"/>
              <a:t> property</a:t>
            </a:r>
            <a:r>
              <a:rPr lang="en-GB" sz="2800" dirty="0" smtClean="0"/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GB" sz="2800" dirty="0" smtClean="0"/>
              <a:t>	to the button name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When the user presses the Enter or Escape keys, the program responds as if they had clicked the associated button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GB" sz="2000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44824"/>
            <a:ext cx="3744416" cy="123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626663"/>
            <a:ext cx="4093201" cy="104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468313" y="260649"/>
            <a:ext cx="8229600" cy="576064"/>
          </a:xfrm>
        </p:spPr>
        <p:txBody>
          <a:bodyPr/>
          <a:lstStyle/>
          <a:p>
            <a:r>
              <a:rPr lang="en-GB" sz="4000" smtClean="0"/>
              <a:t>Creating Tool Tips</a:t>
            </a:r>
          </a:p>
        </p:txBody>
      </p:sp>
      <p:sp>
        <p:nvSpPr>
          <p:cNvPr id="40962" name="Rectangle 3"/>
          <p:cNvSpPr>
            <a:spLocks noGrp="1"/>
          </p:cNvSpPr>
          <p:nvPr>
            <p:ph type="body" idx="1"/>
          </p:nvPr>
        </p:nvSpPr>
        <p:spPr>
          <a:xfrm>
            <a:off x="468312" y="980728"/>
            <a:ext cx="8424167" cy="5328592"/>
          </a:xfrm>
        </p:spPr>
        <p:txBody>
          <a:bodyPr/>
          <a:lstStyle/>
          <a:p>
            <a:r>
              <a:rPr lang="en-GB" sz="2800" smtClean="0"/>
              <a:t>Tool tips aid the user by providing </a:t>
            </a:r>
          </a:p>
          <a:p>
            <a:pPr>
              <a:buNone/>
            </a:pPr>
            <a:r>
              <a:rPr lang="en-GB" sz="2800" smtClean="0"/>
              <a:t>	specific </a:t>
            </a:r>
            <a:r>
              <a:rPr lang="en-GB" sz="2800" smtClean="0">
                <a:solidFill>
                  <a:srgbClr val="990000"/>
                </a:solidFill>
              </a:rPr>
              <a:t>information in a label</a:t>
            </a:r>
            <a:r>
              <a:rPr lang="en-GB" sz="2800" smtClean="0"/>
              <a:t> </a:t>
            </a:r>
          </a:p>
          <a:p>
            <a:pPr>
              <a:buNone/>
            </a:pPr>
            <a:r>
              <a:rPr lang="en-GB" sz="2800" smtClean="0"/>
              <a:t>	when the cursor hovers over a</a:t>
            </a:r>
          </a:p>
          <a:p>
            <a:pPr>
              <a:buNone/>
            </a:pPr>
            <a:r>
              <a:rPr lang="en-GB" sz="2800" smtClean="0"/>
              <a:t>	toolbar button or control.</a:t>
            </a:r>
          </a:p>
          <a:p>
            <a:r>
              <a:rPr lang="en-GB" sz="2800" smtClean="0"/>
              <a:t>Select the ToolTip tool from the toolbox </a:t>
            </a:r>
          </a:p>
          <a:p>
            <a:r>
              <a:rPr lang="en-GB" sz="2800" smtClean="0"/>
              <a:t>Click anywhere on the form. The new control appears in the </a:t>
            </a:r>
            <a:r>
              <a:rPr lang="en-GB" sz="2800" smtClean="0">
                <a:solidFill>
                  <a:srgbClr val="FF0000"/>
                </a:solidFill>
              </a:rPr>
              <a:t>component tray</a:t>
            </a:r>
            <a:r>
              <a:rPr lang="en-GB" sz="2800" smtClean="0"/>
              <a:t> of the form</a:t>
            </a:r>
          </a:p>
          <a:p>
            <a:r>
              <a:rPr lang="en-GB" sz="2800" smtClean="0"/>
              <a:t>For any control which requires a tool tip, add the text to the </a:t>
            </a:r>
            <a:r>
              <a:rPr lang="en-GB" sz="2800" b="1" smtClean="0"/>
              <a:t>ToolTip on toolTip1 </a:t>
            </a:r>
            <a:r>
              <a:rPr lang="en-GB" sz="2800" smtClean="0"/>
              <a:t>property of the control</a:t>
            </a:r>
          </a:p>
        </p:txBody>
      </p:sp>
      <p:pic>
        <p:nvPicPr>
          <p:cNvPr id="4096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2636912"/>
            <a:ext cx="1557779" cy="553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124744"/>
            <a:ext cx="2602929" cy="125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5517232"/>
            <a:ext cx="4668796" cy="791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Program design issues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GB" sz="2800" smtClean="0"/>
              <a:t>Display a picture of each drink as its name is clicked</a:t>
            </a:r>
          </a:p>
          <a:p>
            <a:r>
              <a:rPr lang="en-GB" sz="2800" smtClean="0"/>
              <a:t>The program must check that the user has selected a type and size of drinks</a:t>
            </a:r>
          </a:p>
          <a:p>
            <a:r>
              <a:rPr lang="en-GB" sz="2800" smtClean="0"/>
              <a:t>As each drink order is added, it appears in the summary list box</a:t>
            </a:r>
          </a:p>
          <a:p>
            <a:r>
              <a:rPr lang="en-GB" sz="2800" smtClean="0"/>
              <a:t>When the Get Total button is clicked, an overall price of the order is shown</a:t>
            </a:r>
          </a:p>
          <a:p>
            <a:r>
              <a:rPr lang="en-GB" sz="2800" smtClean="0"/>
              <a:t>The user can cancel their order  at any time</a:t>
            </a:r>
          </a:p>
          <a:p>
            <a:r>
              <a:rPr lang="en-GB" sz="2800" smtClean="0"/>
              <a:t>Buttons should be enabled/disabled as necessary to prevent user error</a:t>
            </a:r>
          </a:p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GB" sz="4000" dirty="0" smtClean="0"/>
              <a:t>Class-level variables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8229600" cy="5256584"/>
          </a:xfrm>
        </p:spPr>
        <p:txBody>
          <a:bodyPr>
            <a:noAutofit/>
          </a:bodyPr>
          <a:lstStyle/>
          <a:p>
            <a:r>
              <a:rPr lang="en-GB" sz="2800" smtClean="0"/>
              <a:t>Some of the variables in the program need to be declared </a:t>
            </a:r>
            <a:r>
              <a:rPr lang="en-GB" sz="2800" dirty="0" smtClean="0"/>
              <a:t>variables at </a:t>
            </a:r>
            <a:r>
              <a:rPr lang="en-GB" sz="2800" smtClean="0"/>
              <a:t>CLASS level, as:</a:t>
            </a:r>
          </a:p>
          <a:p>
            <a:pPr lvl="1"/>
            <a:r>
              <a:rPr lang="en-GB" sz="2400" smtClean="0"/>
              <a:t>They are needed by several event handlers, or</a:t>
            </a:r>
          </a:p>
          <a:p>
            <a:pPr lvl="1"/>
            <a:r>
              <a:rPr lang="en-GB" sz="2400" smtClean="0"/>
              <a:t>They need to retain their value beyond the life of a single event e.g.</a:t>
            </a:r>
          </a:p>
          <a:p>
            <a:pPr lvl="2"/>
            <a:r>
              <a:rPr lang="en-GB" sz="2000" smtClean="0"/>
              <a:t>The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dTotalPrice</a:t>
            </a:r>
            <a:r>
              <a:rPr lang="en-GB" sz="2000" smtClean="0"/>
              <a:t> variable stores the total price of an order</a:t>
            </a:r>
          </a:p>
          <a:p>
            <a:pPr lvl="2"/>
            <a:r>
              <a:rPr lang="en-GB" sz="2000" smtClean="0"/>
              <a:t>Each time the user adds a new drink to the order, by clicking the </a:t>
            </a:r>
            <a:r>
              <a:rPr lang="en-GB" sz="2000" b="1" smtClean="0"/>
              <a:t>Add To Order</a:t>
            </a:r>
            <a:r>
              <a:rPr lang="en-GB" sz="2000" smtClean="0"/>
              <a:t> button, that price is ADDED on to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dTotalPrice</a:t>
            </a:r>
          </a:p>
          <a:p>
            <a:r>
              <a:rPr lang="en-GB" sz="2800" smtClean="0"/>
              <a:t>Declare class-level variables the </a:t>
            </a:r>
            <a:r>
              <a:rPr lang="en-GB" sz="2800" dirty="0" smtClean="0"/>
              <a:t>top of the program code (after using statement)</a:t>
            </a:r>
          </a:p>
          <a:p>
            <a:pPr lvl="1"/>
            <a:r>
              <a:rPr lang="en-GB" sz="2400" dirty="0" smtClean="0"/>
              <a:t>A class-level variable’s ‘life’ (scope) exists  as long as the </a:t>
            </a:r>
            <a:r>
              <a:rPr lang="en-GB" sz="2400" smtClean="0"/>
              <a:t>program runs. Its </a:t>
            </a:r>
            <a:r>
              <a:rPr lang="en-GB" sz="2400" dirty="0" smtClean="0"/>
              <a:t>value will be preserved and used each time the button’s event-handler fires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JuiceBar</a:t>
            </a:r>
            <a:r>
              <a:rPr lang="en-GB" smtClean="0"/>
              <a:t> - class level declarations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395536" y="1484784"/>
            <a:ext cx="84249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>
                <a:latin typeface="Consolas" pitchFamily="49" charset="0"/>
                <a:cs typeface="Consolas" pitchFamily="49" charset="0"/>
              </a:rPr>
              <a:t>const int iDRINKTYPES = 5;  //constant for number of drink types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const double d250ML = 2.50; //constants for prices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const double d500ML = 3.50;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const double d1LITRE = 4.50;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//class-level variables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//array to hold prices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double[] dPrices = new double[iDRINKTYPES];</a:t>
            </a:r>
          </a:p>
          <a:p>
            <a:endParaRPr lang="en-GB" smtClean="0">
              <a:latin typeface="Consolas" pitchFamily="49" charset="0"/>
              <a:cs typeface="Consolas" pitchFamily="49" charset="0"/>
            </a:endParaRP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//array to hold images 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Image[] pPics = new Image[iDRINKTYPES];  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      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double dPrice;             //price of current drink selected</a:t>
            </a:r>
          </a:p>
          <a:p>
            <a:r>
              <a:rPr lang="en-GB" smtClean="0">
                <a:latin typeface="Consolas" pitchFamily="49" charset="0"/>
                <a:cs typeface="Consolas" pitchFamily="49" charset="0"/>
              </a:rPr>
              <a:t>double dTotalPrice;        //total price of order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Code for the Form1_Load event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611560" y="1484784"/>
            <a:ext cx="799288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mtClean="0"/>
              <a:t> </a:t>
            </a:r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Form1_Load(object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//load images into image array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pPics[0] = JuiceBar.Properties.Resources.mango;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pPics[1] = JuiceBar.Properties.Resources.raspberry;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pPics[2] = JuiceBar.Properties.Resources.peach;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pPics[3] = JuiceBar.Properties.Resources.strawberry;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pPics[4] = JuiceBar.Properties.Resources.green;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//load prices into price array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dPrices[0] = d250ML;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dPrices[1] = d500ML;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dPrices[2] = d1LITRE;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cboQuantity.Text = "1";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btnGetTotal.Enabled = false;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Objectives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55600" indent="-355600">
              <a:lnSpc>
                <a:spcPct val="80000"/>
              </a:lnSpc>
            </a:pPr>
            <a:r>
              <a:rPr lang="en-GB" dirty="0" smtClean="0"/>
              <a:t>Use images and picture boxes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Personalising </a:t>
            </a:r>
            <a:r>
              <a:rPr lang="en-GB" dirty="0" smtClean="0"/>
              <a:t>the </a:t>
            </a:r>
            <a:r>
              <a:rPr lang="en-GB" dirty="0" err="1" smtClean="0"/>
              <a:t>MessageBox.Show</a:t>
            </a:r>
            <a:r>
              <a:rPr lang="en-GB" dirty="0" smtClean="0"/>
              <a:t> command 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Use </a:t>
            </a:r>
            <a:r>
              <a:rPr lang="en-GB" dirty="0" err="1" smtClean="0"/>
              <a:t>DialogResult</a:t>
            </a:r>
            <a:r>
              <a:rPr lang="en-GB" dirty="0" smtClean="0"/>
              <a:t> with the Show method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Class-level variables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Initialising in Form1_Load</a:t>
            </a:r>
          </a:p>
          <a:p>
            <a:pPr marL="355600" indent="-355600">
              <a:lnSpc>
                <a:spcPct val="80000"/>
              </a:lnSpc>
            </a:pPr>
            <a:r>
              <a:rPr lang="en-GB" dirty="0" smtClean="0"/>
              <a:t>Use features of Visual C# to enhance the user experience</a:t>
            </a:r>
          </a:p>
          <a:p>
            <a:pPr marL="355600" indent="-355600">
              <a:lnSpc>
                <a:spcPct val="80000"/>
              </a:lnSpc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smtClean="0"/>
              <a:t>Program design – choosing the drink</a:t>
            </a:r>
            <a:endParaRPr lang="en-GB" sz="4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smtClean="0"/>
              <a:t>The user will start by clicking on the drink type. We want to display an image of the selected drink</a:t>
            </a:r>
          </a:p>
          <a:p>
            <a:pPr>
              <a:buNone/>
            </a:pPr>
            <a:endParaRPr lang="en-GB" sz="2000" smtClean="0"/>
          </a:p>
          <a:p>
            <a:pPr>
              <a:buNone/>
            </a:pPr>
            <a:r>
              <a:rPr lang="en-GB" sz="2000" smtClean="0"/>
              <a:t>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lstType_SelectedIndexChanged()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a drink type has been selected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Display picture of selected drink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a drink size has been selected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Calculate price of drink(s) chosen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Display price in text box</a:t>
            </a:r>
          </a:p>
          <a:p>
            <a:pPr>
              <a:buNone/>
            </a:pPr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GB" sz="24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Program design – choosing size/no.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smtClean="0"/>
              <a:t> </a:t>
            </a:r>
            <a:r>
              <a:rPr lang="en-GB" sz="2000" smtClean="0">
                <a:latin typeface="Consolas" pitchFamily="49" charset="0"/>
                <a:cs typeface="Consolas" pitchFamily="49" charset="0"/>
              </a:rPr>
              <a:t>lstSize_SelectedIndexChanged()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a drink size and a drink type have been selected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Calculate price of drink(s) chosen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Display price in text box</a:t>
            </a:r>
          </a:p>
          <a:p>
            <a:endParaRPr lang="en-GB" sz="2000" smtClean="0"/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cboQuantity_SelectedIndexChanged()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a drink size and a drink type have been selected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Calculate price of drink(s) chosen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Display price in text box</a:t>
            </a:r>
          </a:p>
          <a:p>
            <a:pPr>
              <a:buNone/>
            </a:pPr>
            <a:endParaRPr lang="en-GB" sz="2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smtClean="0"/>
              <a:t>Program Design (2)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363272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smtClean="0">
                <a:cs typeface="Consolas" pitchFamily="49" charset="0"/>
              </a:rPr>
              <a:t>The user’s current selection of type, size and number of drinks are used to work out the price. This value is added on to the total price of the order</a:t>
            </a:r>
          </a:p>
          <a:p>
            <a:pPr>
              <a:buNone/>
            </a:pPr>
            <a:endParaRPr lang="en-GB" sz="200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btnAdd_Click()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Check if user has selected a drink type and size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Calculate price of current order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Display order details in summary list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Add price to totalPrice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Set price to zero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Reset form for next order input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Enable GetTotal button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GB" smtClean="0"/>
              <a:t>Program Design (3)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btnGetTotal_Click()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Display totalPrice in list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Reset form for next order input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Clear summary list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Disable btnGetTotal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btnNew_Click()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Reset form for next order input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Set totalPrice to zero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Clear summary list box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Disable btnGetTotal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btnExit_Click()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Ask user if they want to exit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If yes   </a:t>
            </a:r>
          </a:p>
          <a:p>
            <a:pPr>
              <a:buNone/>
            </a:pPr>
            <a:r>
              <a:rPr lang="en-GB" sz="2000" smtClean="0">
                <a:latin typeface="Consolas" pitchFamily="49" charset="0"/>
                <a:cs typeface="Consolas" pitchFamily="49" charset="0"/>
              </a:rPr>
              <a:t>      Exit program</a:t>
            </a:r>
            <a:endParaRPr lang="en-GB" sz="20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Getting the user’s response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We can find out which </a:t>
            </a:r>
            <a:r>
              <a:rPr lang="en-GB" dirty="0" err="1" smtClean="0"/>
              <a:t>MessageBox</a:t>
            </a:r>
            <a:r>
              <a:rPr lang="en-GB" dirty="0" smtClean="0"/>
              <a:t> button the user clicked using </a:t>
            </a:r>
            <a:r>
              <a:rPr lang="en-GB" b="1" dirty="0" err="1" smtClean="0"/>
              <a:t>DialogResult</a:t>
            </a:r>
            <a:endParaRPr lang="en-GB" b="1" dirty="0" smtClean="0"/>
          </a:p>
          <a:p>
            <a:r>
              <a:rPr lang="en-GB" dirty="0" err="1" smtClean="0"/>
              <a:t>DialogResult</a:t>
            </a:r>
            <a:r>
              <a:rPr lang="en-GB" dirty="0" smtClean="0"/>
              <a:t> is an enumeration </a:t>
            </a:r>
          </a:p>
          <a:p>
            <a:pPr lvl="1"/>
            <a:r>
              <a:rPr lang="en-GB" dirty="0" smtClean="0"/>
              <a:t>A list of values where names are substituted for numeric values</a:t>
            </a:r>
          </a:p>
          <a:p>
            <a:pPr lvl="1"/>
            <a:r>
              <a:rPr lang="en-GB" dirty="0" smtClean="0"/>
              <a:t>Each value corresponds to one of the button selections of the various constants (Yes, No, OK, Cancel etc) </a:t>
            </a:r>
          </a:p>
          <a:p>
            <a:r>
              <a:rPr lang="en-GB" dirty="0" smtClean="0"/>
              <a:t>We can then take appropriate action depending on the result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GB" sz="3600" smtClean="0"/>
              <a:t>Using DialogResult with the Show method</a:t>
            </a:r>
          </a:p>
        </p:txBody>
      </p:sp>
      <p:sp>
        <p:nvSpPr>
          <p:cNvPr id="45058" name="Rectangle 3"/>
          <p:cNvSpPr>
            <a:spLocks noGrp="1"/>
          </p:cNvSpPr>
          <p:nvPr>
            <p:ph type="body" sz="half" idx="1"/>
          </p:nvPr>
        </p:nvSpPr>
        <p:spPr>
          <a:xfrm>
            <a:off x="468313" y="1124743"/>
            <a:ext cx="8291512" cy="151216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sz="2600" dirty="0" smtClean="0"/>
              <a:t>The </a:t>
            </a:r>
            <a:r>
              <a:rPr lang="en-GB" sz="2600" dirty="0" err="1" smtClean="0"/>
              <a:t>MessageBox</a:t>
            </a:r>
            <a:r>
              <a:rPr lang="en-GB" sz="2600" dirty="0" smtClean="0"/>
              <a:t>’ s Show method returns a </a:t>
            </a:r>
            <a:r>
              <a:rPr lang="en-GB" sz="2600" b="1" dirty="0" err="1" smtClean="0"/>
              <a:t>DialogResult</a:t>
            </a:r>
            <a:r>
              <a:rPr lang="en-GB" sz="2600" b="1" dirty="0" smtClean="0"/>
              <a:t> </a:t>
            </a:r>
            <a:r>
              <a:rPr lang="en-GB" sz="2600" dirty="0" smtClean="0"/>
              <a:t>value</a:t>
            </a:r>
          </a:p>
          <a:p>
            <a:pPr marL="0" indent="0">
              <a:buNone/>
            </a:pPr>
            <a:r>
              <a:rPr lang="en-GB" sz="2600" dirty="0" smtClean="0"/>
              <a:t>Check the value of the return, comparing it to the </a:t>
            </a:r>
            <a:r>
              <a:rPr lang="en-GB" sz="2600" dirty="0" err="1" smtClean="0"/>
              <a:t>DialogResult</a:t>
            </a:r>
            <a:r>
              <a:rPr lang="en-GB" sz="2600" dirty="0" smtClean="0"/>
              <a:t> constants:  </a:t>
            </a:r>
            <a:r>
              <a:rPr lang="en-GB" sz="2200" b="1" dirty="0" smtClean="0">
                <a:latin typeface="Courier New" pitchFamily="49" charset="0"/>
              </a:rPr>
              <a:t>Yes, No, OK, Cancel ,Abort, Retry, Ignore.</a:t>
            </a:r>
            <a:endParaRPr lang="en-GB" sz="2400" b="1" dirty="0" smtClean="0">
              <a:latin typeface="Courier New" pitchFamily="49" charset="0"/>
            </a:endParaRPr>
          </a:p>
        </p:txBody>
      </p:sp>
      <p:sp>
        <p:nvSpPr>
          <p:cNvPr id="45059" name="Rectangle 4"/>
          <p:cNvSpPr>
            <a:spLocks noGrp="1"/>
          </p:cNvSpPr>
          <p:nvPr>
            <p:ph type="body" sz="half" idx="2"/>
          </p:nvPr>
        </p:nvSpPr>
        <p:spPr>
          <a:xfrm>
            <a:off x="539552" y="2708920"/>
            <a:ext cx="8207573" cy="3600400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private void btnExit_Click(object sender, EventArgs e)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DialogResult drReply = MessageBox.Show("Exit program?", 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                    "Confirmation",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                    MessageBoxButtons.YesNo, 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                    MessageBoxIcon.Question);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if (drReply == DialogResult.Yes)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   Application.Exit();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pPr>
              <a:buNone/>
            </a:pPr>
            <a:r>
              <a:rPr lang="en-GB" sz="18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B19AAD6-456C-4E61-BD2E-60056A9262F5}" type="slidenum">
              <a:rPr lang="en-GB" sz="1400">
                <a:latin typeface="Arial" charset="0"/>
              </a:rPr>
              <a:pPr algn="r"/>
              <a:t>26</a:t>
            </a:fld>
            <a:endParaRPr lang="en-GB" sz="1400">
              <a:latin typeface="Arial" charset="0"/>
            </a:endParaRPr>
          </a:p>
        </p:txBody>
      </p:sp>
      <p:sp>
        <p:nvSpPr>
          <p:cNvPr id="5017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en-GB" smtClean="0"/>
              <a:t>Summary</a:t>
            </a:r>
          </a:p>
        </p:txBody>
      </p:sp>
      <p:sp>
        <p:nvSpPr>
          <p:cNvPr id="50180" name="Rectangle 3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GB" sz="2400" dirty="0" smtClean="0"/>
              <a:t>Images can be displayed in picture boxes</a:t>
            </a:r>
          </a:p>
          <a:p>
            <a:pPr lvl="1">
              <a:lnSpc>
                <a:spcPct val="80000"/>
              </a:lnSpc>
            </a:pPr>
            <a:r>
              <a:rPr lang="en-GB" sz="2400" dirty="0" smtClean="0"/>
              <a:t>Images can be added to the project’s Resources folder</a:t>
            </a:r>
          </a:p>
          <a:p>
            <a:pPr>
              <a:lnSpc>
                <a:spcPct val="80000"/>
              </a:lnSpc>
            </a:pPr>
            <a:r>
              <a:rPr lang="en-GB" sz="2400" dirty="0" smtClean="0"/>
              <a:t>Message boxes can display titles, icons and different button sets</a:t>
            </a:r>
          </a:p>
          <a:p>
            <a:pPr>
              <a:lnSpc>
                <a:spcPct val="80000"/>
              </a:lnSpc>
            </a:pPr>
            <a:r>
              <a:rPr lang="en-GB" sz="2400" dirty="0" smtClean="0"/>
              <a:t>Class-level </a:t>
            </a:r>
            <a:r>
              <a:rPr lang="en-GB" sz="2400" dirty="0" smtClean="0"/>
              <a:t>variables exist for the lifetime of the form (program)</a:t>
            </a:r>
          </a:p>
          <a:p>
            <a:pPr>
              <a:lnSpc>
                <a:spcPct val="80000"/>
              </a:lnSpc>
            </a:pPr>
            <a:r>
              <a:rPr lang="en-GB" sz="2400" dirty="0" smtClean="0"/>
              <a:t>The Form1_Load event can be used to initialise controls and variables</a:t>
            </a:r>
          </a:p>
          <a:p>
            <a:pPr>
              <a:lnSpc>
                <a:spcPct val="80000"/>
              </a:lnSpc>
            </a:pPr>
            <a:r>
              <a:rPr lang="en-GB" sz="2400" dirty="0" smtClean="0"/>
              <a:t>We can improve the user experience of the program using features such as Colour, Access keys, Tab Order and Tool tips</a:t>
            </a:r>
          </a:p>
          <a:p>
            <a:pPr>
              <a:lnSpc>
                <a:spcPct val="80000"/>
              </a:lnSpc>
            </a:pPr>
            <a:r>
              <a:rPr lang="en-GB" sz="2400" dirty="0" smtClean="0"/>
              <a:t>The </a:t>
            </a:r>
            <a:r>
              <a:rPr lang="en-GB" sz="2400" dirty="0" err="1" smtClean="0"/>
              <a:t>MessageBox</a:t>
            </a:r>
            <a:r>
              <a:rPr lang="en-GB" sz="2400" dirty="0" smtClean="0"/>
              <a:t> Show method provides a return value of type </a:t>
            </a:r>
            <a:r>
              <a:rPr lang="en-GB" sz="2400" dirty="0" err="1" smtClean="0"/>
              <a:t>DialogResult</a:t>
            </a:r>
            <a:r>
              <a:rPr lang="en-GB" sz="2400" dirty="0" smtClean="0"/>
              <a:t> which can be used to process user responses</a:t>
            </a:r>
          </a:p>
          <a:p>
            <a:pPr>
              <a:lnSpc>
                <a:spcPct val="80000"/>
              </a:lnSpc>
            </a:pPr>
            <a:endParaRPr lang="en-GB" sz="2400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i="1" smtClean="0"/>
              <a:t>JuiceBar</a:t>
            </a:r>
            <a:endParaRPr lang="en-GB" i="1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Full program listing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z="1600" smtClean="0">
                <a:latin typeface="Consolas" pitchFamily="49" charset="0"/>
                <a:cs typeface="Consolas" pitchFamily="49" charset="0"/>
              </a:rPr>
              <a:pPr/>
              <a:t>28</a:t>
            </a:fld>
            <a:endParaRPr lang="en-GB" sz="16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528" y="548680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const int iDRINKTYPES = 5;  //constant for number of drink types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const double d250ML = 2.50; //constants for prices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const double d500ML = 3.50;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const double d1LITRE = 4.50;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//class variables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double[] dPrices = new double[iDRINKTYPES];    //array to hold prices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Image[] pPics = new Image[iDRINKTYPES];        //array to hold images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double dPrice;             //price of current drink selected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double dTotalPrice;        //total price of order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private void Form1_Load(object sender, EventArgs e)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//load images into image array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pPics[0] = JuiceBar.Properties.Resources.mango;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pPics[1] = JuiceBar.Properties.Resources.raspberry;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pPics[2] = JuiceBar.Properties.Resources.peach;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pPics[3] = JuiceBar.Properties.Resources.strawberry;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pPics[4] = JuiceBar.Properties.Resources.green</a:t>
            </a:r>
            <a:r>
              <a:rPr lang="en-GB" sz="1400" smtClean="0"/>
              <a:t>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//load prices into price array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dPrices[0] = d250ML;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dPrices[1] = d500ML;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dPrices[2] = d1LITRE;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cboQuantity.Text = "1";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btnGetTotal.Enabled = false;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67544" y="332656"/>
            <a:ext cx="84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private void lstType_SelectedIndexChanged(object sender, EventArgs e)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if (lstType.SelectedIndex != -1)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//display image of selected drink type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picSmoothie.Image = pPics[lstType.SelectedIndex];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if (lstSize.SelectedIndex != -1)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//calculate price of current order line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dPrice = dPrices[lstSize.SelectedIndex] * 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                    Convert.ToInt32(cboQuantity.Text);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txtPrice.Text = dPrice.ToString("C");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400" smtClean="0"/>
              <a:t> </a:t>
            </a:r>
            <a:r>
              <a:rPr lang="en-GB" sz="1400" smtClean="0">
                <a:latin typeface="Consolas" pitchFamily="49" charset="0"/>
                <a:cs typeface="Consolas" pitchFamily="49" charset="0"/>
              </a:rPr>
              <a:t>private void lstSize_SelectedIndexChanged(object sender, EventArgs e)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if (lstSize.SelectedIndex != -1 &amp;&amp; lstType.SelectedIndex != -1)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//calculate and display price of selected drink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dPrice = dPrices[lstSize.SelectedIndex] * 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                             Convert.ToInt32(cboQuantity.Text);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txtPrice.Text = dPrice.ToString("C");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Improving the interface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GB" smtClean="0"/>
              <a:t>Various design aspects will help users to interact with the form. Some of these are:</a:t>
            </a:r>
          </a:p>
          <a:p>
            <a:pPr lvl="1"/>
            <a:r>
              <a:rPr lang="en-GB" smtClean="0"/>
              <a:t>Use of colour, and font</a:t>
            </a:r>
          </a:p>
          <a:p>
            <a:pPr lvl="1"/>
            <a:r>
              <a:rPr lang="en-GB" smtClean="0"/>
              <a:t>Labelling and layout of controls</a:t>
            </a:r>
          </a:p>
          <a:p>
            <a:pPr lvl="1"/>
            <a:r>
              <a:rPr lang="en-GB" smtClean="0"/>
              <a:t>Accelerators </a:t>
            </a:r>
          </a:p>
          <a:p>
            <a:pPr lvl="2"/>
            <a:r>
              <a:rPr lang="en-GB" smtClean="0"/>
              <a:t>Keyboard shortcut keys</a:t>
            </a:r>
          </a:p>
          <a:p>
            <a:pPr lvl="2"/>
            <a:r>
              <a:rPr lang="en-GB" smtClean="0"/>
              <a:t>Accept/cancel buttons</a:t>
            </a:r>
          </a:p>
          <a:p>
            <a:pPr lvl="1"/>
            <a:r>
              <a:rPr lang="en-GB" smtClean="0"/>
              <a:t>Tab Order of controls</a:t>
            </a:r>
          </a:p>
          <a:p>
            <a:pPr lvl="1"/>
            <a:r>
              <a:rPr lang="en-GB" smtClean="0"/>
              <a:t>Tool tips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67544" y="764705"/>
            <a:ext cx="828092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cboQuantity_SelectedIndexChanged(object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(lstSize.SelectedIndex != -1 &amp;&amp; lstType.SelectedIndex != -1)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//calculate and display price of selected drink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dPrice = dPrices[lstSize.SelectedIndex] *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            Convert.ToInt32(cboQuantity.Text);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txtPrice.Text = dPrice.ToString("C");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btnNewCancel_Click(object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//reset form for new order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ResetForm();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dTotalPrice = 0;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lstSummary.Items.Clear();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btnGetTotal.Enabled = false;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z="1600" smtClean="0">
                <a:latin typeface="Consolas" pitchFamily="49" charset="0"/>
                <a:cs typeface="Consolas" pitchFamily="49" charset="0"/>
              </a:rPr>
              <a:pPr/>
              <a:t>31</a:t>
            </a:fld>
            <a:endParaRPr lang="en-GB" sz="160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7544" y="692696"/>
            <a:ext cx="8352928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GB" sz="1400" smtClean="0">
                <a:latin typeface="Consolas" pitchFamily="49" charset="0"/>
                <a:cs typeface="Consolas" pitchFamily="49" charset="0"/>
              </a:rPr>
              <a:t>private void btnAdd_Click(object sender, EventArgs e)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if (lstType.SelectedIndex == -1) //must select a drink type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MessageBox.Show("Please choose your drink type", "Drink type?");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else if (lstSize.SelectedIndex == -1) //user must select a drink size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MessageBox.Show("Please choose your drink size", "Drink size?");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else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//calculate price of current order line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dPrice = dPrices[lstSize.SelectedIndex] *  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                       Convert.ToInt32(cboQuantity.Text); 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//display order line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lstSummary.Items.Add(cboQuantity.Text + " " + lstType.Text + " " +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                      lstSize.Text + " ...... " + dPrice.ToString("C"));</a:t>
            </a:r>
          </a:p>
          <a:p>
            <a:endParaRPr lang="en-GB" sz="14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dTotalPrice += dPrice; //increment total price of order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//reset form for new order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ResetForm();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   btnGetTotal.Enabled = true;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400" smtClean="0">
                <a:latin typeface="Consolas" pitchFamily="49" charset="0"/>
                <a:cs typeface="Consolas" pitchFamily="49" charset="0"/>
              </a:rPr>
              <a:t>}      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95536" y="612845"/>
            <a:ext cx="842493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btnGetTotal_Click(object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//display order total in list box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lstSummary.Items.Add("**********************************");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lstSummary.Items.Add("Total cost of order...... " +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     dTotalPrice.ToString("C"));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MessageBox.Show("Total price: " + dTotalPrice.ToString("C") +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Environment.NewLine +"Enjoy your drinks",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"Order complete", MessageBoxButtons.OK,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 MessageBoxIcon.Information);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//reset form for new order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ResetForm();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lstSummary.Items.Clear();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btnGetTotal.Enabled = false;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btnExit_Click(object sender, EventArgs e)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DialogResult drReply = MessageBox.Show("Exit program?", "Confirmation",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           MessageBoxButtons.YesNo, MessageBoxIcon.Question);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if (drReply == DialogResult.Yes)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Application.Exit();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}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251520" y="764704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smtClean="0"/>
              <a:t> </a:t>
            </a:r>
            <a:r>
              <a:rPr lang="en-GB" sz="1600" smtClean="0">
                <a:latin typeface="Consolas" pitchFamily="49" charset="0"/>
                <a:cs typeface="Consolas" pitchFamily="49" charset="0"/>
              </a:rPr>
              <a:t>private void ResetForm()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//reset current price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dPrice = 0;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  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//reset controls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picSelection.Image = global::JuiceBar.Properties.Resources.smoothies;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lstType.SelectedIndex = -1;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lstSize.SelectedIndex = -1;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cboQuantity.Text = "1";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txtPrice.Clear();            </a:t>
            </a: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GB" sz="1600" smtClean="0">
              <a:latin typeface="Consolas" pitchFamily="49" charset="0"/>
              <a:cs typeface="Consolas" pitchFamily="49" charset="0"/>
            </a:endParaRPr>
          </a:p>
          <a:p>
            <a:r>
              <a:rPr lang="en-GB" sz="1600" smtClean="0">
                <a:latin typeface="Consolas" pitchFamily="49" charset="0"/>
                <a:cs typeface="Consolas" pitchFamily="49" charset="0"/>
              </a:rPr>
              <a:t>       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Designing the user interface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 smtClean="0"/>
              <a:t>By default Windows applications are mainly gray because research shows this colour is easiest for most people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Use colour to indicate to the user what to expected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r>
              <a:rPr lang="en-GB" sz="2000" smtClean="0"/>
              <a:t>Text boxes - white background - indicates data entry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r>
              <a:rPr lang="en-GB" sz="2000" smtClean="0"/>
              <a:t>Labels – grey background  - user cannot change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r>
              <a:rPr lang="en-GB" sz="2000" smtClean="0"/>
              <a:t>Labels – use a border - display key message or information that changes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r>
              <a:rPr lang="en-GB" sz="2000" smtClean="0"/>
              <a:t>Labels – no border – display prompts, basic text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Group controls on the form to aid the user. 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Use group boxes to hold related items, especially those requiring user input</a:t>
            </a:r>
          </a:p>
          <a:p>
            <a:pPr>
              <a:lnSpc>
                <a:spcPct val="90000"/>
              </a:lnSpc>
            </a:pPr>
            <a:r>
              <a:rPr lang="en-GB" sz="2400" smtClean="0"/>
              <a:t>Limit large font sizes and boldface to a few items only such as company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J</a:t>
            </a:r>
            <a:r>
              <a:rPr lang="en-GB" i="1" smtClean="0"/>
              <a:t>uiceBar</a:t>
            </a:r>
            <a:r>
              <a:rPr lang="en-GB" smtClean="0"/>
              <a:t> Problem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en-GB" sz="2800" smtClean="0"/>
              <a:t>A new juice bar in town is experimenting with an at-table ordering system for customers.</a:t>
            </a:r>
          </a:p>
          <a:p>
            <a:r>
              <a:rPr lang="en-GB" sz="2800" smtClean="0"/>
              <a:t>The owner needs a program that will allow the customer to:</a:t>
            </a:r>
          </a:p>
          <a:p>
            <a:pPr lvl="1"/>
            <a:r>
              <a:rPr lang="en-GB" sz="2400" smtClean="0"/>
              <a:t>Choose a juice type from a number of options</a:t>
            </a:r>
          </a:p>
          <a:p>
            <a:pPr lvl="1"/>
            <a:r>
              <a:rPr lang="en-GB" sz="2400" smtClean="0"/>
              <a:t>Choose the size of drink required</a:t>
            </a:r>
          </a:p>
          <a:p>
            <a:pPr lvl="1"/>
            <a:r>
              <a:rPr lang="en-GB" sz="2400" smtClean="0"/>
              <a:t>Chose the number of glasses</a:t>
            </a:r>
          </a:p>
          <a:p>
            <a:pPr lvl="1"/>
            <a:r>
              <a:rPr lang="en-GB" sz="2400" smtClean="0"/>
              <a:t>Calculate and display the price </a:t>
            </a:r>
          </a:p>
          <a:p>
            <a:pPr lvl="1"/>
            <a:r>
              <a:rPr lang="en-GB" sz="2400" smtClean="0"/>
              <a:t>Repeat until the customer has completed their order</a:t>
            </a:r>
          </a:p>
          <a:p>
            <a:pPr lvl="1"/>
            <a:r>
              <a:rPr lang="en-GB" sz="2400" smtClean="0"/>
              <a:t>Clear the form ready to start a new order (or cancel current order)</a:t>
            </a:r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2613" y="1181100"/>
            <a:ext cx="54387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GB" smtClean="0"/>
              <a:t>Form Interface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251520" y="1916832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List box</a:t>
            </a:r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3995936" y="5949280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List box</a:t>
            </a: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7668344" y="1988840"/>
            <a:ext cx="1224136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Picture box</a:t>
            </a:r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7596336" y="5229200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Button</a:t>
            </a:r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251520" y="4725144"/>
            <a:ext cx="136815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Combo box</a:t>
            </a:r>
            <a:endParaRPr lang="en-GB"/>
          </a:p>
        </p:txBody>
      </p:sp>
      <p:cxnSp>
        <p:nvCxnSpPr>
          <p:cNvPr id="13" name="Straight Arrow Connector 12"/>
          <p:cNvCxnSpPr>
            <a:stCxn id="9" idx="1"/>
          </p:cNvCxnSpPr>
          <p:nvPr/>
        </p:nvCxnSpPr>
        <p:spPr>
          <a:xfrm flipH="1">
            <a:off x="6876256" y="2312006"/>
            <a:ext cx="792088" cy="3249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3"/>
          </p:cNvCxnSpPr>
          <p:nvPr/>
        </p:nvCxnSpPr>
        <p:spPr>
          <a:xfrm>
            <a:off x="1475656" y="2101498"/>
            <a:ext cx="576064" cy="1033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3923928" y="4869160"/>
            <a:ext cx="50405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2"/>
          </p:cNvCxnSpPr>
          <p:nvPr/>
        </p:nvCxnSpPr>
        <p:spPr>
          <a:xfrm>
            <a:off x="863588" y="2286164"/>
            <a:ext cx="1404156" cy="11428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0" idx="1"/>
          </p:cNvCxnSpPr>
          <p:nvPr/>
        </p:nvCxnSpPr>
        <p:spPr>
          <a:xfrm flipH="1" flipV="1">
            <a:off x="2843808" y="5013176"/>
            <a:ext cx="4752528" cy="400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6876256" y="4005064"/>
            <a:ext cx="719572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0" idx="1"/>
          </p:cNvCxnSpPr>
          <p:nvPr/>
        </p:nvCxnSpPr>
        <p:spPr>
          <a:xfrm flipH="1" flipV="1">
            <a:off x="6876256" y="5085184"/>
            <a:ext cx="720080" cy="3286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0" idx="1"/>
          </p:cNvCxnSpPr>
          <p:nvPr/>
        </p:nvCxnSpPr>
        <p:spPr>
          <a:xfrm flipH="1" flipV="1">
            <a:off x="6876256" y="4509120"/>
            <a:ext cx="720080" cy="9047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1" idx="3"/>
          </p:cNvCxnSpPr>
          <p:nvPr/>
        </p:nvCxnSpPr>
        <p:spPr>
          <a:xfrm flipV="1">
            <a:off x="1619672" y="4221088"/>
            <a:ext cx="648072" cy="688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23528" y="3933056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Group box</a:t>
            </a:r>
            <a:endParaRPr lang="en-GB"/>
          </a:p>
        </p:txBody>
      </p:sp>
      <p:cxnSp>
        <p:nvCxnSpPr>
          <p:cNvPr id="37" name="Straight Arrow Connector 36"/>
          <p:cNvCxnSpPr>
            <a:stCxn id="35" idx="3"/>
          </p:cNvCxnSpPr>
          <p:nvPr/>
        </p:nvCxnSpPr>
        <p:spPr>
          <a:xfrm flipV="1">
            <a:off x="1547664" y="3429000"/>
            <a:ext cx="2016224" cy="688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596336" y="980728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Label</a:t>
            </a:r>
            <a:endParaRPr lang="en-GB"/>
          </a:p>
        </p:txBody>
      </p:sp>
      <p:cxnSp>
        <p:nvCxnSpPr>
          <p:cNvPr id="52" name="Straight Arrow Connector 51"/>
          <p:cNvCxnSpPr>
            <a:stCxn id="50" idx="1"/>
          </p:cNvCxnSpPr>
          <p:nvPr/>
        </p:nvCxnSpPr>
        <p:spPr>
          <a:xfrm flipH="1">
            <a:off x="7020272" y="1165394"/>
            <a:ext cx="576064" cy="5354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9" idx="1"/>
          </p:cNvCxnSpPr>
          <p:nvPr/>
        </p:nvCxnSpPr>
        <p:spPr>
          <a:xfrm flipH="1" flipV="1">
            <a:off x="3851920" y="2204864"/>
            <a:ext cx="3816424" cy="1071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596336" y="3284984"/>
            <a:ext cx="1224136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mtClean="0"/>
              <a:t>Text box</a:t>
            </a:r>
            <a:endParaRPr lang="en-GB"/>
          </a:p>
        </p:txBody>
      </p:sp>
      <p:cxnSp>
        <p:nvCxnSpPr>
          <p:cNvPr id="70" name="Straight Arrow Connector 69"/>
          <p:cNvCxnSpPr>
            <a:stCxn id="68" idx="1"/>
          </p:cNvCxnSpPr>
          <p:nvPr/>
        </p:nvCxnSpPr>
        <p:spPr>
          <a:xfrm flipH="1" flipV="1">
            <a:off x="4572000" y="3356992"/>
            <a:ext cx="3024336" cy="1126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en-GB" smtClean="0"/>
              <a:t>Properties Table (excluding labels)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7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11560" y="1124744"/>
          <a:ext cx="8064897" cy="5132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872208"/>
                <a:gridCol w="4464497"/>
              </a:tblGrid>
              <a:tr h="386594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Name property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Other Properties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Value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298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picSmoothie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smoothie.jpg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1298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picSelection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0524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lstType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Items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Mango crush, Very berry, Peach melba,  Strawberry, Mean green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14500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lstSize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Items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250ml, 500ml, 1litre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772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cboQuantity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Items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1, 2, 3, 4,</a:t>
                      </a:r>
                      <a:r>
                        <a:rPr lang="en-GB" sz="1600" strike="noStrike" baseline="0" smtClean="0">
                          <a:solidFill>
                            <a:sysClr val="windowText" lastClr="000000"/>
                          </a:solidFill>
                        </a:rPr>
                        <a:t> 5, 6, 7. 8, 9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67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lstSummary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60">
                <a:tc rowSpan="3"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txtPrice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/>
                        <a:t>BorderStyle</a:t>
                      </a:r>
                      <a:endParaRPr lang="en-GB" sz="1600" strike="noStrik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/>
                        <a:t>Fixed3D</a:t>
                      </a:r>
                      <a:endParaRPr lang="en-GB" sz="1600" strike="noStrik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9734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ReadOnly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True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961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5900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btnAdd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&amp;Add To Order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0180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btnGetTotal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&amp;Get Total Price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2452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btnNew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&amp;New/Cancel Order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86594"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btnExit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Text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strike="noStrike" smtClean="0">
                          <a:solidFill>
                            <a:sysClr val="windowText" lastClr="000000"/>
                          </a:solidFill>
                        </a:rPr>
                        <a:t>E&amp;xit</a:t>
                      </a:r>
                      <a:endParaRPr lang="en-GB" sz="1600" strike="noStrike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Putting images into a picture box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800" smtClean="0"/>
              <a:t>A picture box control can hold an image</a:t>
            </a:r>
          </a:p>
          <a:p>
            <a:pPr>
              <a:lnSpc>
                <a:spcPct val="90000"/>
              </a:lnSpc>
            </a:pPr>
            <a:r>
              <a:rPr lang="en-GB" sz="2800" smtClean="0"/>
              <a:t>You set the picture box’s </a:t>
            </a:r>
            <a:r>
              <a:rPr lang="en-GB" sz="2800" b="1" smtClean="0"/>
              <a:t>Image property</a:t>
            </a:r>
            <a:r>
              <a:rPr lang="en-GB" sz="2800" smtClean="0"/>
              <a:t> to a graphic file with an extension of .bmp, .gif, .jpg, .jpeg, .png, .ico, .emf, .wmf.</a:t>
            </a:r>
          </a:p>
          <a:p>
            <a:pPr>
              <a:lnSpc>
                <a:spcPct val="90000"/>
              </a:lnSpc>
            </a:pPr>
            <a:r>
              <a:rPr lang="en-GB" sz="2800" smtClean="0"/>
              <a:t>First place a PictureBox control on the form and select its Image property in the Properties window</a:t>
            </a:r>
          </a:p>
          <a:p>
            <a:pPr>
              <a:lnSpc>
                <a:spcPct val="90000"/>
              </a:lnSpc>
            </a:pPr>
            <a:r>
              <a:rPr lang="en-GB" sz="2800" smtClean="0"/>
              <a:t>Click on the Properties button to display a </a:t>
            </a:r>
            <a:r>
              <a:rPr lang="en-GB" sz="2800" b="1" smtClean="0"/>
              <a:t>Select Resource dialog box</a:t>
            </a:r>
            <a:r>
              <a:rPr lang="en-GB" sz="2800" smtClean="0"/>
              <a:t> where you can either add new images or select images already added.</a:t>
            </a:r>
          </a:p>
          <a:p>
            <a:pPr>
              <a:lnSpc>
                <a:spcPct val="90000"/>
              </a:lnSpc>
            </a:pPr>
            <a:r>
              <a:rPr lang="en-GB" sz="2800" smtClean="0"/>
              <a:t>Picture box control names should start with pic…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dirty="0" smtClean="0"/>
              <a:t>Adding the images to the project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7"/>
            <a:ext cx="8229600" cy="2592288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Use the Image property of the picture box</a:t>
            </a:r>
          </a:p>
          <a:p>
            <a:r>
              <a:rPr lang="en-GB" dirty="0" smtClean="0"/>
              <a:t>The Select Resource dialog window opens</a:t>
            </a:r>
          </a:p>
          <a:p>
            <a:pPr lvl="1"/>
            <a:r>
              <a:rPr lang="en-GB" dirty="0" smtClean="0"/>
              <a:t>Choose ‘Project resource file’ and click </a:t>
            </a:r>
            <a:r>
              <a:rPr lang="en-GB" b="1" dirty="0" smtClean="0"/>
              <a:t>Import</a:t>
            </a:r>
          </a:p>
          <a:p>
            <a:pPr lvl="1"/>
            <a:r>
              <a:rPr lang="en-GB" dirty="0" smtClean="0"/>
              <a:t>Browse for the file and click OK to import it</a:t>
            </a:r>
          </a:p>
          <a:p>
            <a:pPr lvl="1"/>
            <a:r>
              <a:rPr lang="en-GB" dirty="0" smtClean="0"/>
              <a:t>Repeat for each image you want to add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EC966-2FA9-4CC1-82AF-4BA13C720D95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17032"/>
            <a:ext cx="3905476" cy="26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17032"/>
            <a:ext cx="3900090" cy="2636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</TotalTime>
  <Words>2447</Words>
  <Application>Microsoft Office PowerPoint</Application>
  <PresentationFormat>On-screen Show (4:3)</PresentationFormat>
  <Paragraphs>442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FUNDAMENTALS OF COMPUTING INTRODUCTION TO PROGRAMMING</vt:lpstr>
      <vt:lpstr>Objectives</vt:lpstr>
      <vt:lpstr>Improving the interface</vt:lpstr>
      <vt:lpstr>Designing the user interface</vt:lpstr>
      <vt:lpstr>JuiceBar Problem</vt:lpstr>
      <vt:lpstr>Form Interface</vt:lpstr>
      <vt:lpstr>Properties Table (excluding labels)</vt:lpstr>
      <vt:lpstr>Putting images into a picture box</vt:lpstr>
      <vt:lpstr>Adding the images to the project</vt:lpstr>
      <vt:lpstr>The project Resources folder</vt:lpstr>
      <vt:lpstr>Setting the Tab Order</vt:lpstr>
      <vt:lpstr>Setting the form’s location on the screen</vt:lpstr>
      <vt:lpstr>Keyboard access keys</vt:lpstr>
      <vt:lpstr>Setting Accept and Cancel buttons</vt:lpstr>
      <vt:lpstr>Creating Tool Tips</vt:lpstr>
      <vt:lpstr>Program design issues</vt:lpstr>
      <vt:lpstr>Class-level variables</vt:lpstr>
      <vt:lpstr>JuiceBar - class level declarations</vt:lpstr>
      <vt:lpstr>Code for the Form1_Load event</vt:lpstr>
      <vt:lpstr>Program design – choosing the drink</vt:lpstr>
      <vt:lpstr>Program design – choosing size/no.</vt:lpstr>
      <vt:lpstr>Program Design (2)</vt:lpstr>
      <vt:lpstr>Program Design (3)</vt:lpstr>
      <vt:lpstr>Getting the user’s response</vt:lpstr>
      <vt:lpstr>Using DialogResult with the Show method</vt:lpstr>
      <vt:lpstr>Summary</vt:lpstr>
      <vt:lpstr>JuiceBar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13 new</dc:title>
  <dc:creator>Linda</dc:creator>
  <cp:lastModifiedBy>cs0lwh</cp:lastModifiedBy>
  <cp:revision>139</cp:revision>
  <dcterms:created xsi:type="dcterms:W3CDTF">2011-06-13T17:11:54Z</dcterms:created>
  <dcterms:modified xsi:type="dcterms:W3CDTF">2014-01-21T08:53:25Z</dcterms:modified>
</cp:coreProperties>
</file>